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8" r:id="rId3"/>
    <p:sldId id="279" r:id="rId4"/>
    <p:sldId id="282" r:id="rId5"/>
    <p:sldId id="281" r:id="rId6"/>
    <p:sldId id="270" r:id="rId7"/>
    <p:sldId id="280" r:id="rId8"/>
    <p:sldId id="259" r:id="rId9"/>
    <p:sldId id="284" r:id="rId10"/>
    <p:sldId id="260" r:id="rId11"/>
    <p:sldId id="261" r:id="rId12"/>
    <p:sldId id="262" r:id="rId13"/>
    <p:sldId id="287" r:id="rId14"/>
    <p:sldId id="264" r:id="rId15"/>
    <p:sldId id="265" r:id="rId16"/>
    <p:sldId id="290" r:id="rId17"/>
    <p:sldId id="266" r:id="rId18"/>
    <p:sldId id="273" r:id="rId19"/>
    <p:sldId id="271" r:id="rId20"/>
    <p:sldId id="274" r:id="rId21"/>
    <p:sldId id="285" r:id="rId22"/>
    <p:sldId id="289" r:id="rId23"/>
    <p:sldId id="286" r:id="rId24"/>
    <p:sldId id="267" r:id="rId25"/>
    <p:sldId id="275" r:id="rId26"/>
    <p:sldId id="288" r:id="rId27"/>
    <p:sldId id="269" r:id="rId28"/>
    <p:sldId id="277" r:id="rId29"/>
    <p:sldId id="263" r:id="rId30"/>
    <p:sldId id="276" r:id="rId31"/>
    <p:sldId id="272" r:id="rId32"/>
    <p:sldId id="278" r:id="rId33"/>
    <p:sldId id="283" r:id="rId34"/>
    <p:sldId id="293" r:id="rId35"/>
    <p:sldId id="292" r:id="rId36"/>
    <p:sldId id="257" r:id="rId37"/>
    <p:sldId id="291" r:id="rId38"/>
  </p:sldIdLst>
  <p:sldSz cx="9144000" cy="6858000" type="screen4x3"/>
  <p:notesSz cx="67849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17375E"/>
    <a:srgbClr val="85E6EB"/>
    <a:srgbClr val="32588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2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78" y="-96"/>
      </p:cViewPr>
      <p:guideLst>
        <p:guide orient="horz" pos="3128"/>
        <p:guide pos="21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3249" y="9431599"/>
            <a:ext cx="294015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CF7AA-2EF8-4CCB-8D00-D9CF23C9D8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15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3249" y="0"/>
            <a:ext cx="294015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7D164-4F96-4708-8E1E-66E9DE67B854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498" y="4716661"/>
            <a:ext cx="542798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015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3249" y="9431599"/>
            <a:ext cx="294015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AF477-9C32-40D6-A43F-B3B9B24DBD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AF477-9C32-40D6-A43F-B3B9B24DBD9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AF477-9C32-40D6-A43F-B3B9B24DBD99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1AF477-9C32-40D6-A43F-B3B9B24DBD99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956DC-2A6E-48B2-96A0-EB54E065FA9C}" type="datetimeFigureOut">
              <a:rPr lang="ru-RU" smtClean="0"/>
              <a:pPr/>
              <a:t>15.04.2013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2FE5D-5647-42D5-837B-8990833B07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//upload.wikimedia.org/wikipedia/commons/0/03/Heliometer_Kuffner-Sternwarte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Struve_family" TargetMode="External"/><Relationship Id="rId3" Type="http://schemas.openxmlformats.org/officeDocument/2006/relationships/hyperlink" Target="http://telescop-optic.ucoz.ru/index/0-10" TargetMode="External"/><Relationship Id="rId7" Type="http://schemas.openxmlformats.org/officeDocument/2006/relationships/hyperlink" Target="http://www.agspb.ru/articles/3/5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disblog.com/post160055606/" TargetMode="External"/><Relationship Id="rId11" Type="http://schemas.openxmlformats.org/officeDocument/2006/relationships/hyperlink" Target="http://space-memorial.narod.ru/astronomers/struve-v-grave2.html" TargetMode="External"/><Relationship Id="rId5" Type="http://schemas.openxmlformats.org/officeDocument/2006/relationships/hyperlink" Target="http://ru.wikipedia.org/wiki/%D1%F2%F0%F3%E2%E5,_%C2%E0%F1%E8%EB%E8%E9_%DF%EA%EE%E2%EB%E5%E2%E8%F7" TargetMode="External"/><Relationship Id="rId10" Type="http://schemas.openxmlformats.org/officeDocument/2006/relationships/hyperlink" Target="http://citadel.pioner-samara.ru/astropiter/pulaosov.html" TargetMode="External"/><Relationship Id="rId4" Type="http://schemas.openxmlformats.org/officeDocument/2006/relationships/hyperlink" Target="http://slovari.yandex.ru/" TargetMode="External"/><Relationship Id="rId9" Type="http://schemas.openxmlformats.org/officeDocument/2006/relationships/hyperlink" Target="http://www.gao.spb.ru/russian/museum/medal.html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Творческая проектная работа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Автор Пейся Наталья Сергеевна, ученица 9 «А» класса ГБОУ №430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Руководитель Стрельникова Елена Михайловна,  учитель информатики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8501122" cy="607223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357298"/>
            <a:ext cx="3829048" cy="4840303"/>
          </a:xfrm>
        </p:spPr>
        <p:txBody>
          <a:bodyPr>
            <a:normAutofit/>
          </a:bodyPr>
          <a:lstStyle/>
          <a:p>
            <a:pPr marL="0" indent="17463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Герман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Оттович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Струве (1854 − 1920) — русский астроном, сын О. В. Струве.</a:t>
            </a:r>
          </a:p>
          <a:p>
            <a:pPr marL="0" indent="17463" algn="just">
              <a:buNone/>
            </a:pPr>
            <a:r>
              <a:rPr lang="ru-RU" sz="1800" dirty="0" smtClean="0"/>
              <a:t>В 1882—1895 работал в Пулковской обсерватории, затем занял пост директора Кёнигсбергской обсерватории и профессора Кёнигсбергского университета. В 1904 возглавил Берлинскую обсерваторию, которая под его руководством в 1913 была переведена в Бабельсберг, и занимал пост её директора до своей смерти в 1920. С 1905 был профессором Берлинского университета.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Династия Струве.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Г. О. Струве</a:t>
            </a:r>
          </a:p>
        </p:txBody>
      </p:sp>
      <p:pic>
        <p:nvPicPr>
          <p:cNvPr id="17410" name="Picture 2" descr="https://upload.wikimedia.org/wikipedia/commons/5/5e/Karl_Hermann_Struve.jpg?uselang=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3357554" cy="486266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04664"/>
            <a:ext cx="8501122" cy="607223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124744"/>
            <a:ext cx="4757742" cy="1614486"/>
          </a:xfrm>
        </p:spPr>
        <p:txBody>
          <a:bodyPr>
            <a:normAutofit/>
          </a:bodyPr>
          <a:lstStyle/>
          <a:p>
            <a:pPr marL="88900" indent="17463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Людвиг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Оттович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Струве (1858—1920) — русский астроном, сын О. В. Струве. С</a:t>
            </a:r>
            <a:r>
              <a:rPr lang="ru-RU" sz="1800" dirty="0" smtClean="0"/>
              <a:t>овмещал преподавательскую деятельность с руководством обсерваторией Харьковского университета, которой руководил до 1917.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Династия Струве.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Л. О. Струве</a:t>
            </a:r>
          </a:p>
        </p:txBody>
      </p:sp>
      <p:pic>
        <p:nvPicPr>
          <p:cNvPr id="18434" name="Picture 2" descr="https://upload.wikimedia.org/wikipedia/commons/f/fb/GStruve1.jpg?uselang=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340768"/>
            <a:ext cx="2910045" cy="4033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http://ru.astron.kharkov.ua/history/pic/19x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636912"/>
            <a:ext cx="2643206" cy="3722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788024" y="5445224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1912 избран деканом </a:t>
            </a:r>
            <a:br>
              <a:rPr lang="ru-RU" dirty="0" smtClean="0"/>
            </a:br>
            <a:r>
              <a:rPr lang="ru-RU" dirty="0" smtClean="0"/>
              <a:t>физико-математического </a:t>
            </a:r>
            <a:br>
              <a:rPr lang="ru-RU" dirty="0" smtClean="0"/>
            </a:br>
            <a:r>
              <a:rPr lang="ru-RU" dirty="0" smtClean="0"/>
              <a:t>факультета Харьковского университета.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8501122" cy="607223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1500174"/>
            <a:ext cx="3543296" cy="4257692"/>
          </a:xfrm>
        </p:spPr>
        <p:txBody>
          <a:bodyPr>
            <a:normAutofit fontScale="70000" lnSpcReduction="20000"/>
          </a:bodyPr>
          <a:lstStyle/>
          <a:p>
            <a:pPr marL="0" indent="17463">
              <a:buNone/>
            </a:pPr>
            <a:r>
              <a:rPr lang="ru-RU" dirty="0" err="1" smtClean="0"/>
              <a:t>Отто</a:t>
            </a:r>
            <a:r>
              <a:rPr lang="ru-RU" dirty="0" smtClean="0"/>
              <a:t> Людвигович Струве— российско-американский астроном, один из крупнейших астрофизиков XX века. Директор Йеркской обсерватории в 1932—1947 гг. Член Национальной академии наук США.</a:t>
            </a:r>
          </a:p>
          <a:p>
            <a:pPr marL="0" indent="17463">
              <a:buNone/>
            </a:pPr>
            <a:r>
              <a:rPr lang="ru-RU" dirty="0" smtClean="0"/>
              <a:t>Президент Американского астрономического общества в 1946—1949 гг.</a:t>
            </a:r>
          </a:p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Династия Струве.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О. Л. Струве</a:t>
            </a:r>
          </a:p>
        </p:txBody>
      </p:sp>
      <p:pic>
        <p:nvPicPr>
          <p:cNvPr id="19458" name="Picture 2" descr="https://upload.wikimedia.org/wikipedia/ru/3/3e/%D0%A1%D1%82%D1%80%D1%83%D0%B2%D0%B5_%D0%9E%D1%82%D1%82%D0%BE_%D0%9B%D1%8E%D0%B4%D0%B2%D0%B8%D0%B3%D0%BE%D0%B2%D0%B8%D1%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3490795" cy="4448187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Династия астрономов Струве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8853239" cy="506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501122" cy="6072230"/>
          </a:xfrm>
          <a:prstGeom prst="rect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Деятельность В.Я. Струве как ученого-астронома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643050"/>
            <a:ext cx="3888432" cy="729200"/>
          </a:xfrm>
        </p:spPr>
        <p:txBody>
          <a:bodyPr>
            <a:normAutofit/>
          </a:bodyPr>
          <a:lstStyle/>
          <a:p>
            <a:pPr marL="92075" indent="11113" algn="just">
              <a:buNone/>
              <a:tabLst>
                <a:tab pos="88900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Исследования двойных звезд В. Я. Струве начал с 1813 г.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encrypted-tbn2.gstatic.com/images?q=tbn:ANd9GcSQtPJcK6YHbHaBjczdGfinmPtlKfSgmlSjI7xt8W2_H7qyPDaK0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3474744" cy="27146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4143380"/>
            <a:ext cx="38198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Каждый может наблюдать красивую двойную звезду Мицар в созвездии Большой Медведицы: она является средней в ручке ковша Большой Медведицы. Даже невооруженным глазом можно заметить рядом с ней слабенькую звездочку 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Алькор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galspace.spb.ru/indvop.file/39.file/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786058"/>
            <a:ext cx="4340868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t.gdefon.ru/wallpapers_original/wallpapers/56998_teleskop_zvezdy_nebo_vektor_1600x120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70" y="-1"/>
            <a:ext cx="9215470" cy="69116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Открытия В. Я. Струве в астрономии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71472" y="857232"/>
            <a:ext cx="4500594" cy="3114684"/>
          </a:xfrm>
          <a:solidFill>
            <a:srgbClr val="FFFFFF">
              <a:alpha val="36863"/>
            </a:srgbClr>
          </a:solidFill>
        </p:spPr>
        <p:txBody>
          <a:bodyPr>
            <a:noAutofit/>
          </a:bodyPr>
          <a:lstStyle/>
          <a:p>
            <a:pPr marL="92075" indent="11113" algn="just">
              <a:buNone/>
            </a:pPr>
            <a:r>
              <a:rPr lang="ru-RU" sz="1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Струве считается основоположником отрасли астрономии, изучающей положение двойных и кратных звезд. В 1827 г. в результате просмотра около 120000 звезд Струве опубликовал каталог 3110 двойных и кратных звезд ("Новый каталог"), 2343 из которых были открыты им самим. Его каталоги были отмечены медалями Лондонского королевского астрономического общества.</a:t>
            </a:r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ile:Artist’s impression of a vampire star and its vict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857232"/>
            <a:ext cx="3615842" cy="2571768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57818" y="3571876"/>
            <a:ext cx="3643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</a:rPr>
              <a:t>Двойная звезда – это </a:t>
            </a:r>
            <a:r>
              <a:rPr lang="ru-RU" sz="1400" i="1" dirty="0" err="1" smtClean="0">
                <a:solidFill>
                  <a:schemeClr val="bg1"/>
                </a:solidFill>
              </a:rPr>
              <a:t>гравитационно</a:t>
            </a:r>
            <a:r>
              <a:rPr lang="ru-RU" sz="1400" i="1" dirty="0" smtClean="0">
                <a:solidFill>
                  <a:schemeClr val="bg1"/>
                </a:solidFill>
              </a:rPr>
              <a:t> связанные звезды, обращающиеся по замкнутым орбитам вокруг общего центра масс.</a:t>
            </a:r>
            <a:endParaRPr lang="ru-RU" sz="1400" i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http://www.sno.nwpi.ru/index.php?option=com_datsogallery&amp;Itemid=39&amp;func=wmark&amp;mid=1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714752"/>
            <a:ext cx="2252678" cy="3000396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10minuteastronomy.files.wordpress.com/2012/10/4-struve.jpg?w=450&amp;h=6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492896"/>
            <a:ext cx="2846090" cy="388965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9156" name="Picture 4" descr="http://10minuteastronomy.files.wordpress.com/2012/10/6-dollond.jpg?w=450&amp;h=3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68960"/>
            <a:ext cx="4286250" cy="3209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23528" y="638132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Прибор для измерения астрономических координат 1807 г.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9158" name="Picture 6" descr="http://10minuteastronomy.files.wordpress.com/2012/10/7-reichenbach-ertel.jpg?w=450&amp;h=3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32656"/>
            <a:ext cx="4286250" cy="3209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868144" y="404664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Прибор, используемый для измерения положения звезд </a:t>
            </a:r>
            <a:r>
              <a:rPr lang="ru-RU" dirty="0" err="1" smtClean="0">
                <a:solidFill>
                  <a:schemeClr val="bg1"/>
                </a:solidFill>
              </a:rPr>
              <a:t>Reichenback-Эртель</a:t>
            </a:r>
            <a:r>
              <a:rPr lang="ru-RU" dirty="0" smtClean="0">
                <a:solidFill>
                  <a:schemeClr val="bg1"/>
                </a:solidFill>
              </a:rPr>
              <a:t> Меридиан Круг (приобретен в 1822).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501122" cy="6072230"/>
          </a:xfrm>
          <a:prstGeom prst="rect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186766" cy="1471609"/>
          </a:xfrm>
        </p:spPr>
        <p:txBody>
          <a:bodyPr>
            <a:normAutofit lnSpcReduction="10000"/>
          </a:bodyPr>
          <a:lstStyle/>
          <a:p>
            <a:pPr marL="92075" indent="11113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помощью построенного по идее Струве пассажного инструмента им было произведено классическое определение постоянной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аберрации света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92075" indent="11113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области звёздной астрономии Струве открыл реальное сгущение звёзд к центральным частям Галактики и обосновал вывод о существовании и величине межзвёздного поглощения света.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pochemuha.ru/wp-content/uploads/2010/12/galaktik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928934"/>
            <a:ext cx="3773013" cy="3071834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428604"/>
            <a:ext cx="8501122" cy="6072230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Пулковская обсерватория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988840"/>
            <a:ext cx="3714776" cy="2900369"/>
          </a:xfrm>
        </p:spPr>
        <p:txBody>
          <a:bodyPr>
            <a:normAutofit fontScale="70000" lnSpcReduction="20000"/>
          </a:bodyPr>
          <a:lstStyle/>
          <a:p>
            <a:pPr marL="0" indent="360363" algn="just">
              <a:buNone/>
            </a:pPr>
            <a:r>
              <a:rPr lang="ru-RU" i="1" dirty="0" smtClean="0"/>
              <a:t>Пулковская обсерватория есть осуществление ясно осознанной научной идеи в таком совершенстве, какое только было возможно при неограниченных средствах, дарованных высоким ее основателем.</a:t>
            </a:r>
            <a:endParaRPr lang="ru-RU" dirty="0" smtClean="0"/>
          </a:p>
          <a:p>
            <a:pPr algn="just">
              <a:buNone/>
            </a:pPr>
            <a:r>
              <a:rPr lang="ru-RU" i="1" dirty="0" smtClean="0"/>
              <a:t>			В.Я. Струве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E:\Струве\Главное_здание_Пулковской_обсерватор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988840"/>
            <a:ext cx="4572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st.gdefon.ru/wallpapers_original/wallpapers/56998_teleskop_zvezdy_nebo_vektor_1600x1200_(www.GdeFon.ru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70" y="-1"/>
            <a:ext cx="9215470" cy="691160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f03ed03ff234f62582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124744"/>
            <a:ext cx="7182158" cy="4544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51520" y="5805264"/>
            <a:ext cx="8568952" cy="923330"/>
          </a:xfrm>
          <a:prstGeom prst="rect">
            <a:avLst/>
          </a:prstGeom>
          <a:solidFill>
            <a:srgbClr val="FFFFFF">
              <a:alpha val="27059"/>
            </a:srgb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 1856 г. в Пулкове была построена небольшая учебная обсерватория, снабженная необходимыми инструментами, и был открыт первый курс занятий с военными топографами, которые вначале проводил сам В. Я. Струве.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88640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cs typeface="Aharoni" pitchFamily="2" charset="-79"/>
              </a:rPr>
              <a:t>Пулковская обсерватория была основана </a:t>
            </a:r>
            <a:br>
              <a:rPr lang="ru-RU" sz="2800" b="1" dirty="0" smtClean="0">
                <a:solidFill>
                  <a:schemeClr val="bg1"/>
                </a:solidFill>
                <a:cs typeface="Aharoni" pitchFamily="2" charset="-79"/>
              </a:rPr>
            </a:br>
            <a:r>
              <a:rPr lang="ru-RU" sz="2800" b="1" dirty="0" smtClean="0">
                <a:solidFill>
                  <a:schemeClr val="bg1"/>
                </a:solidFill>
                <a:cs typeface="Aharoni" pitchFamily="2" charset="-79"/>
              </a:rPr>
              <a:t>7 августа 1839 года </a:t>
            </a:r>
            <a:endParaRPr lang="ru-RU" sz="2800" b="1" dirty="0">
              <a:solidFill>
                <a:schemeClr val="bg1"/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8501122" cy="607223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Династия Струве.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В. Я. Струве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285860"/>
            <a:ext cx="4400552" cy="1971675"/>
          </a:xfrm>
        </p:spPr>
        <p:txBody>
          <a:bodyPr>
            <a:normAutofit/>
          </a:bodyPr>
          <a:lstStyle/>
          <a:p>
            <a:pPr marL="0" indent="17463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Струве Василий Яковлевич (1793—1864), российский астроном и геодезист, академик Петербургской АН (1832), основатель и первый директор Пулковской обсерватории (1839—1862).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upload.wikimedia.org/wikipedia/commons/5/5a/Struve.jpg?uselang=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285860"/>
            <a:ext cx="3014809" cy="3643338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028" name="Picture 4" descr="http://upload.wikimedia.org/wikipedia/commons/c/c2/JuriewUniversitaet.jpg?uselang=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786058"/>
            <a:ext cx="4437814" cy="292895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42910" y="5786454"/>
            <a:ext cx="5929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1808 В. Я. Струве покинул Германию и поступил в </a:t>
            </a:r>
            <a:r>
              <a:rPr lang="ru-RU" dirty="0" err="1" smtClean="0"/>
              <a:t>Дерптский</a:t>
            </a:r>
            <a:r>
              <a:rPr lang="ru-RU" dirty="0" smtClean="0"/>
              <a:t> (Тартуский) университет.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000760" y="500063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В. Я. Струве 1839г. 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8501122" cy="6072230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3900486" cy="4757758"/>
          </a:xfrm>
        </p:spPr>
        <p:txBody>
          <a:bodyPr>
            <a:normAutofit/>
          </a:bodyPr>
          <a:lstStyle/>
          <a:p>
            <a:pPr marL="90488" indent="17463"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В. Я. Струве вспоминал, как, проезжая впервые мимо Пулкова в 1828 г., он был столь поражен местностью, что воскликнул: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«Здесь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Пулковском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холме мы увидим в один прекрасный день Санкт-Петербургскую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обсерваторию». В октябре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1833 г. был оглашен царский указ о строительстве обсерватории по проекту, разработанному Академией наук и представленному ее президентом графом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Уваровым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одновременно назначенным министром народного просвещения России. 28 октября 1833 г. было получено распоряжение Николая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 заказе астрономических инструментов и о выделении из казны суммы в 100 тысяч рублей ассигнациями с марта 1834 г. для начала строительных работ.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worldheritageplaces.com/download/Struve_Geodetic_Ar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4467225" cy="3352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572000" y="5157192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Дуга Струве-это цепь километров от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Хаммерфеста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Норвегии до Черного Моря, через 10 странах и за 2,820 км.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http://www.klima-luft.de/steinicke/ngcic/persons/pic_obs/pulkow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6107363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6" name="Picture 4" descr="http://www.klima-luft.de/steinicke/ngcic/persons/pic_obs/pulkowa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212976"/>
            <a:ext cx="2581275" cy="3400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259632" y="566124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 то время самый большой в мире рефрактором  с 38-сантиметровым объективом.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77809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Коллектив Пулковской обсерватории. 1886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8130" name="Picture 2" descr="http://upload.wikimedia.org/wikipedia/commons/c/c1/Pulko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96752"/>
            <a:ext cx="7301552" cy="396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1560" y="5517232"/>
            <a:ext cx="777686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Стоят слева направо: Александр Маркеллович Жданов, Я. </a:t>
            </a:r>
            <a:r>
              <a:rPr lang="ru-RU" sz="1400" dirty="0" err="1" smtClean="0"/>
              <a:t>Зейбот</a:t>
            </a:r>
            <a:r>
              <a:rPr lang="ru-RU" sz="1400" dirty="0" smtClean="0"/>
              <a:t>, Николай Яковлевич </a:t>
            </a:r>
            <a:r>
              <a:rPr lang="ru-RU" sz="1400" dirty="0" err="1" smtClean="0"/>
              <a:t>Цингер</a:t>
            </a:r>
            <a:r>
              <a:rPr lang="ru-RU" sz="1400" dirty="0" smtClean="0"/>
              <a:t>, Герман </a:t>
            </a:r>
            <a:r>
              <a:rPr lang="ru-RU" sz="1400" dirty="0" err="1" smtClean="0"/>
              <a:t>Оттович</a:t>
            </a:r>
            <a:r>
              <a:rPr lang="ru-RU" sz="1400" dirty="0" smtClean="0"/>
              <a:t> Струве, Герман Яковлевич </a:t>
            </a:r>
            <a:r>
              <a:rPr lang="ru-RU" sz="1400" dirty="0" err="1" smtClean="0"/>
              <a:t>Ромберг</a:t>
            </a:r>
            <a:r>
              <a:rPr lang="ru-RU" sz="1400" dirty="0" smtClean="0"/>
              <a:t>, Ф.Ф. </a:t>
            </a:r>
            <a:r>
              <a:rPr lang="ru-RU" sz="1400" dirty="0" err="1" smtClean="0"/>
              <a:t>Витрам</a:t>
            </a:r>
            <a:r>
              <a:rPr lang="ru-RU" sz="1400" dirty="0" smtClean="0"/>
              <a:t>, Э.Э. </a:t>
            </a:r>
            <a:r>
              <a:rPr lang="ru-RU" sz="1400" dirty="0" err="1" smtClean="0"/>
              <a:t>Линдеман</a:t>
            </a:r>
            <a:r>
              <a:rPr lang="ru-RU" sz="1400" dirty="0" smtClean="0"/>
              <a:t>, Людвиг </a:t>
            </a:r>
            <a:r>
              <a:rPr lang="ru-RU" sz="1400" dirty="0" err="1" smtClean="0"/>
              <a:t>Оттонович</a:t>
            </a:r>
            <a:r>
              <a:rPr lang="ru-RU" sz="1400" dirty="0" smtClean="0"/>
              <a:t> Струве, В. </a:t>
            </a:r>
            <a:r>
              <a:rPr lang="ru-RU" sz="1400" dirty="0" err="1" smtClean="0"/>
              <a:t>Гербст</a:t>
            </a:r>
            <a:r>
              <a:rPr lang="ru-RU" sz="1400" dirty="0" smtClean="0"/>
              <a:t>. Сидят слева направо: Р.Р. </a:t>
            </a:r>
            <a:r>
              <a:rPr lang="ru-RU" sz="1400" dirty="0" err="1" smtClean="0"/>
              <a:t>Лазаревич-Шепелевич</a:t>
            </a:r>
            <a:r>
              <a:rPr lang="ru-RU" sz="1400" dirty="0" smtClean="0"/>
              <a:t>, Магнус Олафович </a:t>
            </a:r>
            <a:r>
              <a:rPr lang="ru-RU" sz="1400" dirty="0" err="1" smtClean="0"/>
              <a:t>Нюрен</a:t>
            </a:r>
            <a:r>
              <a:rPr lang="ru-RU" sz="1400" dirty="0" smtClean="0"/>
              <a:t>, А. Вагнер, </a:t>
            </a:r>
            <a:r>
              <a:rPr lang="ru-RU" sz="1400" dirty="0" err="1" smtClean="0"/>
              <a:t>Отто</a:t>
            </a:r>
            <a:r>
              <a:rPr lang="ru-RU" sz="1400" dirty="0" smtClean="0"/>
              <a:t> Васильевич Струве, Вильгельм Карлович </a:t>
            </a:r>
            <a:r>
              <a:rPr lang="ru-RU" sz="1400" dirty="0" err="1" smtClean="0"/>
              <a:t>Дёллен</a:t>
            </a:r>
            <a:r>
              <a:rPr lang="ru-RU" sz="1400" dirty="0" smtClean="0"/>
              <a:t>, Б. </a:t>
            </a:r>
            <a:r>
              <a:rPr lang="ru-RU" sz="1400" dirty="0" err="1" smtClean="0"/>
              <a:t>Гассельберг</a:t>
            </a:r>
            <a:endParaRPr lang="ru-RU" sz="1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http://www.klima-luft.de/steinicke/ngcic/persons/pic_obs/pulkow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700808"/>
            <a:ext cx="2775198" cy="340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11560" y="260648"/>
            <a:ext cx="8229600" cy="1143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Пулковская обсерватория. 1923 год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060" name="Picture 4" descr="http://www.klima-luft.de/steinicke/ngcic/persons/pic_obs/pulkow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538390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8501122" cy="6072230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Пулковская обсерватория – «детище» В.Я Струве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00808"/>
            <a:ext cx="3960440" cy="4781128"/>
          </a:xfrm>
        </p:spPr>
        <p:txBody>
          <a:bodyPr>
            <a:normAutofit fontScale="55000" lnSpcReduction="20000"/>
          </a:bodyPr>
          <a:lstStyle/>
          <a:p>
            <a:pPr marL="92075" indent="11113" algn="just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Пулковская обсерватория — </a:t>
            </a:r>
            <a:r>
              <a:rPr lang="ru-RU" sz="3300" i="1" dirty="0" smtClean="0">
                <a:latin typeface="Times New Roman" pitchFamily="18" charset="0"/>
                <a:cs typeface="Times New Roman" pitchFamily="18" charset="0"/>
              </a:rPr>
              <a:t>«Главная (Пулковская) астрономическая обсерватория Российской академии наук»</a:t>
            </a: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, — основная астрономическая обсерватория Российской академии наук, располагающаяся в 19 километрах к югу от центра Санкт-Петербурга.</a:t>
            </a: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pPr marL="92075" indent="11113" algn="just">
              <a:buNone/>
            </a:pPr>
            <a:r>
              <a:rPr lang="ru-RU" sz="3300" dirty="0" smtClean="0">
                <a:latin typeface="Times New Roman" pitchFamily="18" charset="0"/>
                <a:cs typeface="Times New Roman" pitchFamily="18" charset="0"/>
              </a:rPr>
              <a:t>Научная деятельность обсерватории сегодня охватывает практически все приоритетные направления фундаментальных исследований современной астрономии: небесная механика и звёздная динамика, астрометрия (геометрические и кинематические параметры Вселенной), Солнце  солнечно-земные связи, физика и эволюция звезд, аппаратура и методика астрономических наблюдений</a:t>
            </a:r>
            <a:endParaRPr lang="en-US" sz="3300" dirty="0" smtClean="0">
              <a:latin typeface="Times New Roman" pitchFamily="18" charset="0"/>
              <a:cs typeface="Times New Roman" pitchFamily="18" charset="0"/>
            </a:endParaRPr>
          </a:p>
          <a:p>
            <a:pPr marL="92075" indent="11113" algn="just">
              <a:buNone/>
            </a:pP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2" descr="30-inch telescope, Pulkova Observa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67125" cy="504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500042"/>
            <a:ext cx="8501122" cy="6072230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5"/>
            <a:ext cx="4071966" cy="5357825"/>
          </a:xfrm>
        </p:spPr>
        <p:txBody>
          <a:bodyPr>
            <a:normAutofit fontScale="47500" lnSpcReduction="20000"/>
          </a:bodyPr>
          <a:lstStyle/>
          <a:p>
            <a:pPr marL="514350" lvl="0" indent="-514350" algn="just">
              <a:buFont typeface="+mj-lt"/>
              <a:buAutoNum type="arabicParenR"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Рефрактор с фокусным расстоянием 7 м и диаметром объектива 38 см, предназначавшийся, главным образом, для измерения координат двойных звезд и определения их тригонометрических параллаксов, иными словами - расстояний до звезд; 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Большой пассажный инструмент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Струве-Эртеля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для определения прямых восхождений звезд и планет абсолютным методом; 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Большой вертикальный круг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Струве-Эртеля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для определения склонений звезд и планет абсолютным методом; 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Меридианный круг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Репсольда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– для определения координат светил относительным методом; 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Пассажный инструмент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Репсольда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установленный в первом вертикале, для определения постоянных аберрации и нутации; </a:t>
            </a:r>
          </a:p>
          <a:p>
            <a:pPr marL="514350" lvl="0" indent="-514350" algn="just">
              <a:buFont typeface="+mj-lt"/>
              <a:buAutoNum type="arabicParenR"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Гелиометр – специальный 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14414" y="500042"/>
            <a:ext cx="6500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 1839 г. в Пулкове были установлены следующие астрономические инструменты: </a:t>
            </a:r>
          </a:p>
          <a:p>
            <a:endParaRPr lang="ru-RU" dirty="0"/>
          </a:p>
        </p:txBody>
      </p:sp>
      <p:pic>
        <p:nvPicPr>
          <p:cNvPr id="34818" name="Picture 2" descr="File:Heliometer Kuffner-Sternwart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40"/>
            <a:ext cx="4053220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Пулковская обсерватория после Великой Отечественной войны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Pulkovo Observatory in World War 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556792"/>
            <a:ext cx="5048250" cy="3162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7108" name="Picture 4" descr="File:RIAN archive 62126 Scouts During Second World W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24158"/>
            <a:ext cx="5184576" cy="3041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8501122" cy="6072230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belarus-travel.by/wp-content/uploads/2012/05/18863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3786214" cy="25297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142852"/>
            <a:ext cx="4257676" cy="1143000"/>
          </a:xfrm>
        </p:spPr>
        <p:txBody>
          <a:bodyPr/>
          <a:lstStyle/>
          <a:p>
            <a:r>
              <a:rPr lang="ru-RU" dirty="0" smtClean="0"/>
              <a:t>Дуга Струве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142984"/>
            <a:ext cx="3757610" cy="4857784"/>
          </a:xfrm>
        </p:spPr>
        <p:txBody>
          <a:bodyPr>
            <a:noAutofit/>
          </a:bodyPr>
          <a:lstStyle/>
          <a:p>
            <a:pPr marL="0" indent="542925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Дуга Струве или так называемая Русско-Скандинавская дуга представляет собой цепь триангуляционных пунктов, протянувшихся с севера на юг на 2820 километров (это занимает 1/14 часть земной окружности). Самая северная ее точка Пункт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Фугленес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побережье Баренцева моря ( 70° северной широты), а южная - Пункт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Старо-Некрасовка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Черном море (45° северной широты). Иначе говоря Дуга Струве идет вдоль 25-градусного меридиана от города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Хаммерфест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Норвегии до района Измаила на крайнем юго-западе Украины.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666704">
            <a:off x="1328059" y="2480490"/>
            <a:ext cx="2833436" cy="3924309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404664"/>
            <a:ext cx="8501122" cy="6072230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Пулковский</a:t>
            </a:r>
            <a:r>
              <a:rPr lang="ru-RU" dirty="0" smtClean="0">
                <a:solidFill>
                  <a:schemeClr val="bg1"/>
                </a:solidFill>
              </a:rPr>
              <a:t> меридиан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357298"/>
            <a:ext cx="4714908" cy="2786082"/>
          </a:xfrm>
        </p:spPr>
        <p:txBody>
          <a:bodyPr>
            <a:normAutofit/>
          </a:bodyPr>
          <a:lstStyle/>
          <a:p>
            <a:pPr marL="88900" indent="17463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Центр круглого зала Пулковской обсерватории является начальной нулевой точкой триангуляции России.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Пулковский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меридиан, проходящий через эту точку, является основным для определения долгот, хотя формально все карты России сейчас привязываются к Гринвичскому "нулевому" меридиану. </a:t>
            </a:r>
            <a:r>
              <a:rPr lang="ru-RU" sz="1800" dirty="0" smtClean="0"/>
              <a:t>До 1917 г. долготы на русских картах отсчитывались от Пулкова.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 (700x525, 63Kb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643314"/>
            <a:ext cx="3929164" cy="2952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501122" cy="6072230"/>
          </a:xfrm>
          <a:prstGeom prst="rect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Педагогическая деятельность В.Я. Струве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4042792" cy="4421088"/>
          </a:xfrm>
        </p:spPr>
        <p:txBody>
          <a:bodyPr>
            <a:normAutofit fontScale="70000" lnSpcReduction="20000"/>
          </a:bodyPr>
          <a:lstStyle/>
          <a:p>
            <a:pPr marL="92075" indent="11113">
              <a:buNone/>
            </a:pPr>
            <a:r>
              <a:rPr lang="ru-RU" dirty="0" smtClean="0"/>
              <a:t>Начало работ В. Я. Струве в области астрономии относится к 1811 году. В 1813 году Струве с успехом защитил диссертацию о географическом положении Юрьевской обсерватории. В этом же году он был зачислен профессором Юрьевского университета. Очень скоро глубоко содержательные лекции по сферической и практической астрономии принесли ему заслуженную славу блестящего лектора и педагога.</a:t>
            </a:r>
            <a:endParaRPr lang="ru-RU" dirty="0"/>
          </a:p>
        </p:txBody>
      </p:sp>
      <p:pic>
        <p:nvPicPr>
          <p:cNvPr id="5121" name="Picture 1" descr="E:\Струве\ecb056dfea5f585b394a7e64b14467bb_510_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571612"/>
            <a:ext cx="2857500" cy="412432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http://www.obs.ee/obs/pildid/tt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008336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70" name="Picture 6" descr="http://www.obs.ee/obs/struv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340768"/>
            <a:ext cx="2668538" cy="329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428604"/>
            <a:ext cx="8501122" cy="6072230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99796">
            <a:off x="399425" y="2160170"/>
            <a:ext cx="3669587" cy="429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42388">
            <a:off x="5095364" y="1722785"/>
            <a:ext cx="3673484" cy="429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://www.ajaloomuuseum.ut.ee/vveraamat/pages/data/saavutused/1827-Struve-kaksiktah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4056">
            <a:off x="2755778" y="483592"/>
            <a:ext cx="2448272" cy="3462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>
                <a:solidFill>
                  <a:schemeClr val="bg1"/>
                </a:solidFill>
              </a:rPr>
              <a:t>Труды Струве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501122" cy="6072230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4186808" cy="427707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Пулковская Обсерватория продолжает разработку современного проекта Космической астрометрической системы "Струве" совместно с несколькими научно-производственными и исследовательскими учреждениями России.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19050">
              <a:buNone/>
              <a:tabLst>
                <a:tab pos="0" algn="l"/>
              </a:tabLst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1913 году открытая русским астрономом Г. Н. Неуйминым малая планета номер 768 была названа Струвеана (англ. 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Struveana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) в честь астрономов семейной династии В. Я., О. В. и Г. О. Струве.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1954 году была выпущена почтовая марка СССР, посвященная В. Я. Струве.</a:t>
            </a: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image.shutterstock.com/display_pic_with_logo/226651/226651,1257345229,1/stock-photo-ussr-circa-a-stamp-printed-in-the-ussr-shows-friedrich-georg-wilhelm-von-struve-circa-40224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12112">
            <a:off x="5401238" y="1242128"/>
            <a:ext cx="2649894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http://upload.wikimedia.org/wikipedia/commons/5/58/Stamp_of_USSR_1779.jpg?uselang=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861048"/>
            <a:ext cx="3310621" cy="23831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Память о великом астрономе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worldheritageplaces.com/download/Struve_Geodetic_Ar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64969">
            <a:off x="4427984" y="1628800"/>
            <a:ext cx="4467225" cy="3352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4471516" cy="5717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788024" y="5589240"/>
            <a:ext cx="4176464" cy="107721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Дуга Струве-это цепь километров от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Хаммерфеста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Норвегии до Черного Моря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проходящая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через 10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стран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протяженностью  2820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image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2866">
            <a:off x="378344" y="174227"/>
            <a:ext cx="3162300" cy="4667251"/>
          </a:xfrm>
          <a:prstGeom prst="rect">
            <a:avLst/>
          </a:prstGeom>
          <a:noFill/>
        </p:spPr>
      </p:pic>
      <p:pic>
        <p:nvPicPr>
          <p:cNvPr id="41986" name="Picture 2" descr="image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656"/>
            <a:ext cx="4257675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4" descr="image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717032"/>
            <a:ext cx="4733925" cy="2981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4896544" cy="5462067"/>
          </a:xfrm>
          <a:solidFill>
            <a:srgbClr val="000000">
              <a:alpha val="43137"/>
            </a:srgbClr>
          </a:solidFill>
        </p:spPr>
        <p:txBody>
          <a:bodyPr>
            <a:normAutofit fontScale="92500" lnSpcReduction="10000"/>
          </a:bodyPr>
          <a:lstStyle/>
          <a:p>
            <a:r>
              <a:rPr lang="ru-RU" sz="2200" b="1" dirty="0" smtClean="0">
                <a:solidFill>
                  <a:schemeClr val="bg1"/>
                </a:solidFill>
              </a:rPr>
              <a:t>Памятная медаль имени В.Я. Струве </a:t>
            </a:r>
            <a:r>
              <a:rPr lang="ru-RU" sz="2200" dirty="0" smtClean="0">
                <a:solidFill>
                  <a:schemeClr val="bg1"/>
                </a:solidFill>
              </a:rPr>
              <a:t>учреждена Ученым советом Главной (Пулковской) астрономической обсерватории РАН в 2008 г. Авторы медали: скульптор Дегтярев А.В., медальер </a:t>
            </a:r>
            <a:r>
              <a:rPr lang="ru-RU" sz="2200" dirty="0" err="1" smtClean="0">
                <a:solidFill>
                  <a:schemeClr val="bg1"/>
                </a:solidFill>
              </a:rPr>
              <a:t>Роменский</a:t>
            </a:r>
            <a:r>
              <a:rPr lang="ru-RU" sz="2200" dirty="0" smtClean="0">
                <a:solidFill>
                  <a:schemeClr val="bg1"/>
                </a:solidFill>
              </a:rPr>
              <a:t> Я.Я.</a:t>
            </a:r>
          </a:p>
          <a:p>
            <a:r>
              <a:rPr lang="ru-RU" sz="2200" b="1" dirty="0" smtClean="0">
                <a:solidFill>
                  <a:schemeClr val="bg1"/>
                </a:solidFill>
              </a:rPr>
              <a:t>Памятной медалью награждаются: </a:t>
            </a:r>
            <a:r>
              <a:rPr lang="ru-RU" sz="2200" dirty="0" smtClean="0">
                <a:solidFill>
                  <a:schemeClr val="bg1"/>
                </a:solidFill>
              </a:rPr>
              <a:t>российские и зарубежные ученые и специалисты, государственные и общественные деятели, научные учреждения и организации.</a:t>
            </a:r>
          </a:p>
          <a:p>
            <a:r>
              <a:rPr lang="ru-RU" sz="2200" b="1" dirty="0" smtClean="0">
                <a:solidFill>
                  <a:schemeClr val="bg1"/>
                </a:solidFill>
              </a:rPr>
              <a:t>Согласно положению награждение производится: </a:t>
            </a:r>
            <a:r>
              <a:rPr lang="ru-RU" sz="2200" dirty="0" smtClean="0">
                <a:solidFill>
                  <a:schemeClr val="bg1"/>
                </a:solidFill>
              </a:rPr>
              <a:t>за значительный вклад в развитие астрономической науки и космических исследований; за содействие процветанию астрономии; за укрепление международного астрономического сотрудничества.</a:t>
            </a:r>
          </a:p>
          <a:p>
            <a:endParaRPr lang="ru-RU" dirty="0"/>
          </a:p>
        </p:txBody>
      </p:sp>
      <p:pic>
        <p:nvPicPr>
          <p:cNvPr id="5" name="Рисунок 4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0"/>
            <a:ext cx="3635896" cy="3553883"/>
          </a:xfrm>
          <a:prstGeom prst="rect">
            <a:avLst/>
          </a:prstGeom>
        </p:spPr>
      </p:pic>
      <p:pic>
        <p:nvPicPr>
          <p:cNvPr id="6" name="Рисунок 5" descr="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3206454"/>
            <a:ext cx="3644053" cy="365154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988840"/>
            <a:ext cx="3754760" cy="2223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Памятник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В.Я. </a:t>
            </a:r>
            <a:r>
              <a:rPr lang="ru-RU" b="1" dirty="0" smtClean="0">
                <a:solidFill>
                  <a:schemeClr val="bg1"/>
                </a:solidFill>
              </a:rPr>
              <a:t>Струве</a:t>
            </a:r>
            <a:r>
              <a:rPr lang="ru-RU" dirty="0" smtClean="0">
                <a:solidFill>
                  <a:schemeClr val="bg1"/>
                </a:solidFill>
              </a:rPr>
              <a:t> на кладбище </a:t>
            </a:r>
            <a:r>
              <a:rPr lang="ru-RU" b="1" dirty="0" smtClean="0">
                <a:solidFill>
                  <a:schemeClr val="bg1"/>
                </a:solidFill>
              </a:rPr>
              <a:t>Пулковской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обсерватории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8b628d8b0356f7ab4b8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4375049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404664"/>
            <a:ext cx="8501122" cy="607223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Ссылки на изображения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u="sng" dirty="0" smtClean="0">
                <a:hlinkClick r:id="rId3"/>
              </a:rPr>
              <a:t>http://telescop-optic.ucoz.ru/index/0-10</a:t>
            </a:r>
            <a:endParaRPr lang="ru-RU" dirty="0" smtClean="0"/>
          </a:p>
          <a:p>
            <a:pPr lvl="0"/>
            <a:r>
              <a:rPr lang="ru-RU" u="sng" dirty="0" smtClean="0">
                <a:hlinkClick r:id="rId4"/>
              </a:rPr>
              <a:t>http://slovari.yandex.ru</a:t>
            </a:r>
            <a:endParaRPr lang="ru-RU" dirty="0" smtClean="0"/>
          </a:p>
          <a:p>
            <a:pPr lvl="0"/>
            <a:r>
              <a:rPr lang="ru-RU" u="sng" dirty="0" err="1" smtClean="0">
                <a:hlinkClick r:id="rId5"/>
              </a:rPr>
              <a:t>Википедия</a:t>
            </a:r>
            <a:endParaRPr lang="ru-RU" dirty="0" smtClean="0"/>
          </a:p>
          <a:p>
            <a:pPr lvl="0"/>
            <a:r>
              <a:rPr lang="ru-RU" u="sng" dirty="0" smtClean="0">
                <a:hlinkClick r:id="rId6"/>
              </a:rPr>
              <a:t>http://eldisblog.com/post160055606/</a:t>
            </a:r>
            <a:endParaRPr lang="ru-RU" dirty="0" smtClean="0"/>
          </a:p>
          <a:p>
            <a:pPr lvl="0"/>
            <a:r>
              <a:rPr lang="ru-RU" u="sng" dirty="0" smtClean="0">
                <a:hlinkClick r:id="rId7"/>
              </a:rPr>
              <a:t>http://www.agspb.ru/articles/3/52/</a:t>
            </a:r>
            <a:endParaRPr lang="ru-RU" dirty="0" smtClean="0"/>
          </a:p>
          <a:p>
            <a:pPr lvl="0"/>
            <a:r>
              <a:rPr lang="ru-RU" u="sng" dirty="0" smtClean="0">
                <a:hlinkClick r:id="rId8"/>
              </a:rPr>
              <a:t>http://en.wikipedia.org/wiki/Struve_family</a:t>
            </a:r>
            <a:endParaRPr lang="ru-RU" u="sng" dirty="0" smtClean="0"/>
          </a:p>
          <a:p>
            <a:pPr lvl="0"/>
            <a:r>
              <a:rPr lang="en-US" dirty="0" smtClean="0">
                <a:hlinkClick r:id="rId9"/>
              </a:rPr>
              <a:t>http://www.gao.spb.ru/russian/museum/medal.html</a:t>
            </a:r>
            <a:endParaRPr lang="ru-RU" dirty="0" smtClean="0"/>
          </a:p>
          <a:p>
            <a:r>
              <a:rPr lang="en-US" dirty="0" smtClean="0">
                <a:hlinkClick r:id="rId10"/>
              </a:rPr>
              <a:t>http://citadel.pioner-samara.ru/astropiter/pulaosov.html</a:t>
            </a:r>
            <a:endParaRPr lang="ru-RU" dirty="0" smtClean="0"/>
          </a:p>
          <a:p>
            <a:r>
              <a:rPr lang="en-US" dirty="0" smtClean="0">
                <a:hlinkClick r:id="rId11"/>
              </a:rPr>
              <a:t>http://space-memorial.narod.ru/astronomers/struve-v-grave2.html</a:t>
            </a:r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836712"/>
            <a:ext cx="84032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Спасибо за внимание!</a:t>
            </a:r>
            <a:endParaRPr lang="ru-RU" sz="6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obs.ee/obs/toom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556792"/>
            <a:ext cx="6307268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Старинная обсерватория в Дерпте (Тарту). 1825 год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62" name="Picture 2" descr="http://www.ajaloomuuseum.ut.ee/vveraamat/pages/data/saavutused/saavutused-1824-Fraunhofer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395536" y="2420888"/>
            <a:ext cx="264572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563888" y="621166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Схема рефрактора </a:t>
            </a:r>
            <a:r>
              <a:rPr lang="ru-RU" dirty="0" err="1" smtClean="0">
                <a:solidFill>
                  <a:schemeClr val="bg1"/>
                </a:solidFill>
              </a:rPr>
              <a:t>Фраунхофера</a:t>
            </a:r>
            <a:r>
              <a:rPr lang="ru-RU" dirty="0" smtClean="0">
                <a:solidFill>
                  <a:schemeClr val="bg1"/>
                </a:solidFill>
              </a:rPr>
              <a:t>, начерченная В.Я. Струве.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://www.obs.ee/obs/pildid/tt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76672"/>
            <a:ext cx="4000500" cy="609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38" name="Picture 2" descr="http://www.obs.ee/obs/pildid/tt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705225" cy="609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3672408" cy="1152128"/>
          </a:xfrm>
          <a:solidFill>
            <a:srgbClr val="17375E">
              <a:alpha val="38824"/>
            </a:srgb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bg1"/>
                </a:solidFill>
              </a:rPr>
              <a:t>Рефрактор </a:t>
            </a:r>
            <a:r>
              <a:rPr lang="ru-RU" sz="1800" dirty="0" err="1" smtClean="0">
                <a:solidFill>
                  <a:schemeClr val="bg1"/>
                </a:solidFill>
              </a:rPr>
              <a:t>Фраунхофера</a:t>
            </a:r>
            <a:r>
              <a:rPr lang="ru-RU" sz="1800" dirty="0" smtClean="0">
                <a:solidFill>
                  <a:schemeClr val="bg1"/>
                </a:solidFill>
              </a:rPr>
              <a:t> и астрономические инструменты  в </a:t>
            </a:r>
            <a:r>
              <a:rPr lang="ru-RU" sz="1800" dirty="0" err="1" smtClean="0">
                <a:solidFill>
                  <a:schemeClr val="bg1"/>
                </a:solidFill>
              </a:rPr>
              <a:t>Дерптской</a:t>
            </a:r>
            <a:r>
              <a:rPr lang="ru-RU" sz="1800" dirty="0" smtClean="0">
                <a:solidFill>
                  <a:schemeClr val="bg1"/>
                </a:solidFill>
              </a:rPr>
              <a:t> обсерватории, с которыми работал  В.Я. Струве</a:t>
            </a:r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428604"/>
            <a:ext cx="8501122" cy="6072230"/>
          </a:xfrm>
          <a:prstGeom prst="rect">
            <a:avLst/>
          </a:prstGeom>
          <a:solidFill>
            <a:schemeClr val="accent5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r>
              <a:rPr lang="ru-RU" dirty="0" smtClean="0"/>
              <a:t>Первый телескоп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2428868"/>
            <a:ext cx="4071966" cy="1785950"/>
          </a:xfrm>
        </p:spPr>
        <p:txBody>
          <a:bodyPr>
            <a:normAutofit/>
          </a:bodyPr>
          <a:lstStyle/>
          <a:p>
            <a:pPr marL="0" indent="1905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Телескоп – рефрактор работы Й. Фраунгофера диаметром объектива 244 мм  с фокусным расстоянием 437 см, был установлен в 1825г.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Дерптской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обсерватории, когда директором был В.Я.Струве.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Солнечные инструмен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357298"/>
            <a:ext cx="3143272" cy="474284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obs.ee/obs/pildid/tt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4010025" cy="609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8" name="Picture 6" descr="http://www.obs.ee/obs/pildid/tt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4476"/>
            <a:ext cx="2288105" cy="654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5633864"/>
            <a:ext cx="3888432" cy="1224136"/>
          </a:xfrm>
          <a:solidFill>
            <a:srgbClr val="17375E">
              <a:alpha val="36078"/>
            </a:srgbClr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Монумент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В.Я. Струве в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 г. Тарту на территории обсерватории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429652" cy="628652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285860"/>
            <a:ext cx="4286280" cy="2071702"/>
          </a:xfrm>
        </p:spPr>
        <p:txBody>
          <a:bodyPr>
            <a:normAutofit/>
          </a:bodyPr>
          <a:lstStyle/>
          <a:p>
            <a:pPr marL="90488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Струве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Отто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Васильевич (1819-1905), российский астроном, академик Петербургской АН (1852-1889), второй директор Пулковской обсерватории (1862-1889). Сын В.Я. Струве. Основные труды по исследованию двойных звезд (открыл их свыше 500).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upload.wikimedia.org/wikipedia/commons/0/00/Struve_O.jpg?uselang=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214422"/>
            <a:ext cx="3344338" cy="4530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596" y="2857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Династия Струве.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О. В. Струве</a:t>
            </a:r>
          </a:p>
        </p:txBody>
      </p:sp>
      <p:pic>
        <p:nvPicPr>
          <p:cNvPr id="16388" name="Picture 4" descr="File:Asaph Hall Gold Med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429000"/>
            <a:ext cx="2071702" cy="20717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472" y="5572140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1850 году был награжден золотой медалью Королевского астрономического общества Великобритании .</a:t>
            </a:r>
            <a:endParaRPr lang="ru-RU" dirty="0"/>
          </a:p>
        </p:txBody>
      </p:sp>
      <p:pic>
        <p:nvPicPr>
          <p:cNvPr id="18434" name="Picture 2" descr="http://www.lcas-astronomy.org/articles/images/struv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356992"/>
            <a:ext cx="2016224" cy="216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http://www.klima-luft.de/steinicke/ngcic/persons/pic_pers/struve_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988840"/>
            <a:ext cx="2790825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 descr="http://www.klima-luft.de/steinicke/ngcic/persons/pic_pers/struve_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5733956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Отто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Васильевич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Струве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832" y="623731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О.В. Струве с семьей. 1839 год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1204</Words>
  <Application>Microsoft Office PowerPoint</Application>
  <PresentationFormat>Экран (4:3)</PresentationFormat>
  <Paragraphs>90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Слайд 1</vt:lpstr>
      <vt:lpstr>Династия Струве. В. Я. Струве</vt:lpstr>
      <vt:lpstr>Слайд 3</vt:lpstr>
      <vt:lpstr>Слайд 4</vt:lpstr>
      <vt:lpstr>Слайд 5</vt:lpstr>
      <vt:lpstr>Первый телескоп</vt:lpstr>
      <vt:lpstr>Монумент  В.Я. Струве в  г. Тарту на территории обсерватории</vt:lpstr>
      <vt:lpstr>Слайд 8</vt:lpstr>
      <vt:lpstr>Слайд 9</vt:lpstr>
      <vt:lpstr>Слайд 10</vt:lpstr>
      <vt:lpstr>Слайд 11</vt:lpstr>
      <vt:lpstr>Слайд 12</vt:lpstr>
      <vt:lpstr>Династия астрономов Струве</vt:lpstr>
      <vt:lpstr>Деятельность В.Я. Струве как ученого-астронома</vt:lpstr>
      <vt:lpstr>Открытия В. Я. Струве в астрономии</vt:lpstr>
      <vt:lpstr>Слайд 16</vt:lpstr>
      <vt:lpstr>Слайд 17</vt:lpstr>
      <vt:lpstr>Пулковская обсерватория</vt:lpstr>
      <vt:lpstr>Слайд 19</vt:lpstr>
      <vt:lpstr>Слайд 20</vt:lpstr>
      <vt:lpstr>Слайд 21</vt:lpstr>
      <vt:lpstr>Коллектив Пулковской обсерватории. 1886</vt:lpstr>
      <vt:lpstr>Слайд 23</vt:lpstr>
      <vt:lpstr>Пулковская обсерватория – «детище» В.Я Струве</vt:lpstr>
      <vt:lpstr>Слайд 25</vt:lpstr>
      <vt:lpstr>Пулковская обсерватория после Великой Отечественной войны</vt:lpstr>
      <vt:lpstr>Дуга Струве</vt:lpstr>
      <vt:lpstr>Пулковский меридиан</vt:lpstr>
      <vt:lpstr>Педагогическая деятельность В.Я. Струве</vt:lpstr>
      <vt:lpstr>Труды Струве</vt:lpstr>
      <vt:lpstr>Память о великом астрономе</vt:lpstr>
      <vt:lpstr>Слайд 32</vt:lpstr>
      <vt:lpstr>Слайд 33</vt:lpstr>
      <vt:lpstr>Слайд 34</vt:lpstr>
      <vt:lpstr>Памятник  В.Я. Струве на кладбище Пулковской обсерватории.</vt:lpstr>
      <vt:lpstr>Ссылки на изображения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Основатель династии астрономов В. Я. Струве</dc:title>
  <dc:creator>master</dc:creator>
  <cp:lastModifiedBy>Елена</cp:lastModifiedBy>
  <cp:revision>81</cp:revision>
  <dcterms:created xsi:type="dcterms:W3CDTF">2013-01-25T11:32:00Z</dcterms:created>
  <dcterms:modified xsi:type="dcterms:W3CDTF">2013-04-15T12:53:10Z</dcterms:modified>
</cp:coreProperties>
</file>